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7" r:id="rId3"/>
    <p:sldId id="269" r:id="rId4"/>
    <p:sldId id="273" r:id="rId5"/>
    <p:sldId id="270" r:id="rId6"/>
    <p:sldId id="271" r:id="rId7"/>
    <p:sldId id="262" r:id="rId8"/>
    <p:sldId id="263" r:id="rId9"/>
    <p:sldId id="264" r:id="rId10"/>
    <p:sldId id="272" r:id="rId11"/>
    <p:sldId id="266" r:id="rId12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66" d="100"/>
          <a:sy n="66" d="100"/>
        </p:scale>
        <p:origin x="644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8AEFDE2-4B33-7CA5-9778-2753CB327C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39671F9B-0DA1-DF10-DF13-BDD91E5F54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4B70C5D-5385-42CB-7EEA-326422E497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DE510-9B11-4799-AD5D-F4CAC8254C99}" type="datetimeFigureOut">
              <a:rPr lang="it-IT" smtClean="0"/>
              <a:t>17/09/2024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D06D8B7-4590-D3AA-632A-98BD89A76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1589AA3-FE0B-DB28-F4E1-1F651A6215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9E262-0A15-48C3-B7DE-77AB576DFC0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550753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6EA1B2A-C9C2-1BF1-E1EF-559D46CFD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D439E0BC-1F19-C4C4-A8F4-3A8E3D6D64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C535EE9-85FC-C20A-E19B-1D872450EE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DE510-9B11-4799-AD5D-F4CAC8254C99}" type="datetimeFigureOut">
              <a:rPr lang="it-IT" smtClean="0"/>
              <a:t>17/09/2024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07C75D1-DEE6-F3A5-6762-A6E68BD1B7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54B64D4-B951-17C8-EAD9-9B3E8018A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9E262-0A15-48C3-B7DE-77AB576DFC0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305816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77A3F613-941C-03C8-7E77-F577F8285D0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5EBE6680-EBC7-CEE6-A514-6587066F8E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7478155-1D43-2281-789B-0BCE1E72DC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DE510-9B11-4799-AD5D-F4CAC8254C99}" type="datetimeFigureOut">
              <a:rPr lang="it-IT" smtClean="0"/>
              <a:t>17/09/2024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166AA37-C9FF-4DDD-6D9A-A504E7EA52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7B5984A-397B-5756-73CF-6F5EC2E8D5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9E262-0A15-48C3-B7DE-77AB576DFC0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8538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1699DCB-06AB-9196-1E98-5F79E35BD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2FDE047-6DF6-F19B-A51D-9FDFB1626F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3B4B82C-5711-C4DA-4167-4097825C62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DE510-9B11-4799-AD5D-F4CAC8254C99}" type="datetimeFigureOut">
              <a:rPr lang="it-IT" smtClean="0"/>
              <a:t>17/09/2024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9884861-59F8-F975-69E6-877D6C347A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D2B6115-4730-8EB5-F74D-A3C12A75E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9E262-0A15-48C3-B7DE-77AB576DFC0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684169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FA6634A-EDDF-BBCE-EBE2-9749DD0633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6C9308C-EBF0-18DA-43CD-8A4D5BCAAA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20CC0BA-2AFD-8001-91B7-CD5DF23CAC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DE510-9B11-4799-AD5D-F4CAC8254C99}" type="datetimeFigureOut">
              <a:rPr lang="it-IT" smtClean="0"/>
              <a:t>17/09/2024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E0416B0-CCCA-6713-43AE-F820EEF746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3EFDDCE-1B12-E667-BB15-820911728D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9E262-0A15-48C3-B7DE-77AB576DFC0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0777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BCF903C-DDDB-F0B5-1BFC-9ACA905B1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754590B-9112-6C3E-1FE6-AF193F5F401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554A49A8-2CF6-8D36-F99A-20980DE2B8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D6B4D82A-6DB7-1DCC-BC03-DB746A7DD5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DE510-9B11-4799-AD5D-F4CAC8254C99}" type="datetimeFigureOut">
              <a:rPr lang="it-IT" smtClean="0"/>
              <a:t>17/09/2024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7029A36C-FDC8-E9C9-C4D0-97E895CE2F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01ADEA0B-18CD-1081-6C0F-3B2F1932BF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9E262-0A15-48C3-B7DE-77AB576DFC0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450453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865FCEE-7D51-4A72-C143-5AA547D13D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62E4116-6E06-52DB-9218-D19ECE1CEC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708F77E9-8632-D178-7E7D-DBEFEB3BBA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D8A0DDDC-BF23-7409-5272-75CB9F10955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3CD00597-0A25-886C-BB56-E3BCD52C29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DE564077-2F17-C969-FE2F-03A49C562A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DE510-9B11-4799-AD5D-F4CAC8254C99}" type="datetimeFigureOut">
              <a:rPr lang="it-IT" smtClean="0"/>
              <a:t>17/09/2024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CD91BA7C-8E6F-3CC2-28FD-DD01A17D61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C7E7C4E4-0C68-3DFA-7186-2B1EA7F28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9E262-0A15-48C3-B7DE-77AB576DFC0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89284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55D497B-F70D-1F27-6C75-67C2317E2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490741C7-EBD5-C4B4-A022-74886B7D25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DE510-9B11-4799-AD5D-F4CAC8254C99}" type="datetimeFigureOut">
              <a:rPr lang="it-IT" smtClean="0"/>
              <a:t>17/09/2024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F7F14EE0-0248-2816-11BF-3BF5231495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A50EB9BD-BE49-685A-BD48-EC5C699671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9E262-0A15-48C3-B7DE-77AB576DFC0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275761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E3A069E1-82AE-0879-508B-A6BEA18D6A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DE510-9B11-4799-AD5D-F4CAC8254C99}" type="datetimeFigureOut">
              <a:rPr lang="it-IT" smtClean="0"/>
              <a:t>17/09/2024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D16A586B-6905-7F7B-A721-2DE5FE3036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A291911-F5AB-AF5F-C67A-8B9DCF1C7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9E262-0A15-48C3-B7DE-77AB576DFC0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706598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DEDAE23-4643-B675-5610-353D21F95F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649441E-1EC0-E70D-5DE2-1D45871646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F5495588-83CC-857C-94BB-58C688B0A8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413FC164-8B1B-602B-9F3C-7DC7280645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DE510-9B11-4799-AD5D-F4CAC8254C99}" type="datetimeFigureOut">
              <a:rPr lang="it-IT" smtClean="0"/>
              <a:t>17/09/2024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5DBCFA48-8074-6F3C-BFEC-AB80052819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F4E21269-21F1-7278-2C82-2641274BD9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9E262-0A15-48C3-B7DE-77AB576DFC0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634434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AD7300F-BD4C-C5DA-0369-562C4B1D89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69579F7C-1811-0022-B27B-DF453698802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1F8D22C3-2A9A-4AB3-2C59-2F633FB54A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C5F01066-3AFB-81CD-5FC1-EE8AE424F0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DE510-9B11-4799-AD5D-F4CAC8254C99}" type="datetimeFigureOut">
              <a:rPr lang="it-IT" smtClean="0"/>
              <a:t>17/09/2024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43906A52-7227-CF20-98DF-049558E58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9DC250D8-5C63-4376-4250-9A49E4933A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9E262-0A15-48C3-B7DE-77AB576DFC0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768762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48E445C5-EE58-21EC-EB48-243741C688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610573D9-B776-05B5-90C9-312B924A9F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8F3C43F-28F7-AB62-8831-402C178FAF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DDDE510-9B11-4799-AD5D-F4CAC8254C99}" type="datetimeFigureOut">
              <a:rPr lang="it-IT" smtClean="0"/>
              <a:t>17/09/2024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A0B8FBA-4051-9E6A-736B-CA5D0A90DA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1770E58-0ACF-2A24-97ED-46A28A78B5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409E262-0A15-48C3-B7DE-77AB576DFC0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717849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9" name="Rectangle 448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1" name="Right Triangle 450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3" name="Rectangle 452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B43A352A-F04E-497A-1549-89CD577586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5240" y="1050595"/>
            <a:ext cx="8074815" cy="161848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7200" kern="1200">
                <a:solidFill>
                  <a:schemeClr val="tx1"/>
                </a:solidFill>
                <a:latin typeface="Futura XBlk BT" panose="020B0903020204020204" pitchFamily="34" charset="0"/>
              </a:rPr>
              <a:t>BLINDSHOP</a:t>
            </a:r>
            <a:endParaRPr lang="en-US" sz="7200" kern="1200" dirty="0">
              <a:solidFill>
                <a:schemeClr val="tx1"/>
              </a:solidFill>
              <a:latin typeface="Futura XBlk BT" panose="020B0903020204020204" pitchFamily="34" charset="0"/>
            </a:endParaRP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209674B-CE19-4522-6717-3DE5549E82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85240" y="2969469"/>
            <a:ext cx="8074815" cy="2800395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Futura Bk BT" panose="020B0502020204020303" pitchFamily="34" charset="0"/>
              </a:rPr>
              <a:t>Progetto di </a:t>
            </a:r>
            <a:r>
              <a:rPr lang="en-US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Futura Bk BT" panose="020B0502020204020303" pitchFamily="34" charset="0"/>
              </a:rPr>
              <a:t>Classificazione</a:t>
            </a: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Futura Bk BT" panose="020B0502020204020303" pitchFamily="34" charset="0"/>
              </a:rPr>
              <a:t> di </a:t>
            </a:r>
            <a:r>
              <a:rPr lang="en-US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Futura Bk BT" panose="020B0502020204020303" pitchFamily="34" charset="0"/>
              </a:rPr>
              <a:t>Prodotti</a:t>
            </a: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Futura Bk BT" panose="020B0502020204020303" pitchFamily="34" charset="0"/>
              </a:rPr>
              <a:t> del </a:t>
            </a:r>
            <a:r>
              <a:rPr lang="en-US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Futura Bk BT" panose="020B0502020204020303" pitchFamily="34" charset="0"/>
              </a:rPr>
              <a:t>Supermercato</a:t>
            </a: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Futura Bk BT" panose="020B0502020204020303" pitchFamily="34" charset="0"/>
              </a:rPr>
              <a:t> con MobileNetV2 e Deployment </a:t>
            </a:r>
            <a:r>
              <a:rPr lang="en-US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Futura Bk BT" panose="020B0502020204020303" pitchFamily="34" charset="0"/>
              </a:rPr>
              <a:t>su</a:t>
            </a: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Futura Bk BT" panose="020B0502020204020303" pitchFamily="34" charset="0"/>
              </a:rPr>
              <a:t> Android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b="1" u="sng" dirty="0">
              <a:solidFill>
                <a:schemeClr val="tx1">
                  <a:lumMod val="85000"/>
                  <a:lumOff val="15000"/>
                </a:schemeClr>
              </a:solidFill>
              <a:latin typeface="Futura Bk BT" panose="020B0502020204020303" pitchFamily="34" charset="0"/>
            </a:endParaRP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b="1" u="sng" dirty="0">
              <a:solidFill>
                <a:schemeClr val="tx1">
                  <a:lumMod val="85000"/>
                  <a:lumOff val="15000"/>
                </a:schemeClr>
              </a:solidFill>
              <a:latin typeface="Futura Bk BT" panose="020B0502020204020303" pitchFamily="34" charset="0"/>
            </a:endParaRPr>
          </a:p>
          <a:p>
            <a:pPr algn="l"/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Futura MdCn BT" panose="020B0506020204030203" pitchFamily="34" charset="0"/>
              </a:rPr>
              <a:t>Andrea Berti</a:t>
            </a:r>
          </a:p>
          <a:p>
            <a:pPr algn="l"/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Futura MdCn BT" panose="020B0506020204030203" pitchFamily="34" charset="0"/>
              </a:rPr>
              <a:t>A.A. 2023-2024</a:t>
            </a:r>
          </a:p>
        </p:txBody>
      </p:sp>
      <p:pic>
        <p:nvPicPr>
          <p:cNvPr id="5" name="Immagine 4" descr="Immagine che contiene frutto, mela&#10;&#10;Descrizione generata automaticamente">
            <a:extLst>
              <a:ext uri="{FF2B5EF4-FFF2-40B4-BE49-F238E27FC236}">
                <a16:creationId xmlns:a16="http://schemas.microsoft.com/office/drawing/2014/main" id="{0525EF01-FCD6-686C-EB7F-A2095F7E95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7657" y="636879"/>
            <a:ext cx="2182398" cy="2182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504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4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4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6" name="Rectangle 55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ight Triangle 57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06008E20-152D-F621-07F7-DDC62023B2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240" y="1050595"/>
            <a:ext cx="8074815" cy="1618489"/>
          </a:xfrm>
        </p:spPr>
        <p:txBody>
          <a:bodyPr anchor="ctr">
            <a:normAutofit/>
          </a:bodyPr>
          <a:lstStyle/>
          <a:p>
            <a:r>
              <a:rPr lang="it-IT" sz="7200">
                <a:latin typeface="Futura XBlk BT" panose="020B0903020204020204" pitchFamily="34" charset="0"/>
              </a:rPr>
              <a:t>CONCLUSIONE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3E871D4-5FA6-84D4-38C6-C5B63E6F45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5240" y="2969469"/>
            <a:ext cx="8074815" cy="2800395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it-IT" sz="2000" dirty="0">
                <a:latin typeface="Futura MdCn BT" panose="020B0506020204030203" pitchFamily="34" charset="0"/>
              </a:rPr>
              <a:t>Il progetto ha dimostrato l'efficacia del transfer learning con MobileNetV2 per la classificazione di immagini su dispositivi mobili a risorse limitate.</a:t>
            </a:r>
          </a:p>
          <a:p>
            <a:pPr marL="0" indent="0">
              <a:buNone/>
            </a:pPr>
            <a:r>
              <a:rPr lang="it-IT" sz="2000" dirty="0">
                <a:latin typeface="Futura MdCn BT" panose="020B0506020204030203" pitchFamily="34" charset="0"/>
              </a:rPr>
              <a:t>L'integrazione di </a:t>
            </a:r>
            <a:r>
              <a:rPr lang="it-IT" sz="2000" dirty="0" err="1">
                <a:latin typeface="Futura MdCn BT" panose="020B0506020204030203" pitchFamily="34" charset="0"/>
              </a:rPr>
              <a:t>TensorFlow</a:t>
            </a:r>
            <a:r>
              <a:rPr lang="it-IT" sz="2000" dirty="0">
                <a:latin typeface="Futura MdCn BT" panose="020B0506020204030203" pitchFamily="34" charset="0"/>
              </a:rPr>
              <a:t> Lite in Android Studio ha consentito lo sviluppo di </a:t>
            </a:r>
            <a:r>
              <a:rPr lang="it-IT" sz="2000" dirty="0" err="1">
                <a:latin typeface="Futura MdCn BT" panose="020B0506020204030203" pitchFamily="34" charset="0"/>
              </a:rPr>
              <a:t>un'app</a:t>
            </a:r>
            <a:r>
              <a:rPr lang="it-IT" sz="2000" dirty="0">
                <a:latin typeface="Futura MdCn BT" panose="020B0506020204030203" pitchFamily="34" charset="0"/>
              </a:rPr>
              <a:t> in grado di eseguire inferenze rapide e accurate, sfruttando anche </a:t>
            </a:r>
            <a:r>
              <a:rPr lang="it-IT" sz="2000" dirty="0" err="1">
                <a:latin typeface="Futura MdCn BT" panose="020B0506020204030203" pitchFamily="34" charset="0"/>
              </a:rPr>
              <a:t>Gestures</a:t>
            </a:r>
            <a:r>
              <a:rPr lang="it-IT" sz="2000" dirty="0">
                <a:latin typeface="Futura MdCn BT" panose="020B0506020204030203" pitchFamily="34" charset="0"/>
              </a:rPr>
              <a:t> e Text-To-Speech per un'interazione fluida ma soprattutto accessibile.</a:t>
            </a:r>
          </a:p>
          <a:p>
            <a:pPr marL="0" indent="0">
              <a:buNone/>
            </a:pPr>
            <a:r>
              <a:rPr lang="it-IT" sz="2000" dirty="0">
                <a:latin typeface="Futura MdCn BT" panose="020B0506020204030203" pitchFamily="34" charset="0"/>
              </a:rPr>
              <a:t>Questo conferma il potenziale delle tecnologie di machine learning in contesti reali su piattaforme mobili.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478E3224-E5D6-EFF1-8922-5745ECBA5D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6770" y="537039"/>
            <a:ext cx="2615629" cy="2615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4156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2" name="Rectangle 71">
            <a:extLst>
              <a:ext uri="{FF2B5EF4-FFF2-40B4-BE49-F238E27FC236}">
                <a16:creationId xmlns:a16="http://schemas.microsoft.com/office/drawing/2014/main" id="{934F1179-B481-4F9E-BCA3-AFB972070F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ight Triangle 73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EE04B5EB-F158-4507-90DD-BD23620C7C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497A1C2D-599A-85B3-8612-2249E7368A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33322" y="2621087"/>
            <a:ext cx="4721955" cy="14295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9000" dirty="0">
                <a:latin typeface="Futura XBlk BT" panose="020B0903020204020204" pitchFamily="34" charset="0"/>
              </a:rPr>
              <a:t>GRAZIE</a:t>
            </a:r>
            <a:endParaRPr lang="en-US" sz="9000" kern="1200" dirty="0">
              <a:solidFill>
                <a:schemeClr val="tx1"/>
              </a:solidFill>
              <a:latin typeface="Futura XBlk BT" panose="020B09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0057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6008E20-152D-F621-07F7-DDC62023B2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004715"/>
            <a:ext cx="5161280" cy="1402470"/>
          </a:xfrm>
        </p:spPr>
        <p:txBody>
          <a:bodyPr anchor="t">
            <a:noAutofit/>
          </a:bodyPr>
          <a:lstStyle/>
          <a:p>
            <a:r>
              <a:rPr lang="it-IT" sz="3700" dirty="0">
                <a:latin typeface="Futura XBlk BT" panose="020B0903020204020204" pitchFamily="34" charset="0"/>
              </a:rPr>
              <a:t>INTRODUZIONE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503BFE4-729B-D9D0-C17B-501E6AF112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5140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3E871D4-5FA6-84D4-38C6-C5B63E6F45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2159000"/>
            <a:ext cx="4085665" cy="3983383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it-IT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Futura MdCn BT" panose="020B0506020204030203" pitchFamily="34" charset="0"/>
              </a:rPr>
              <a:t>Il progetto sviluppa </a:t>
            </a:r>
            <a:r>
              <a:rPr lang="it-IT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Futura MdCn BT" panose="020B0506020204030203" pitchFamily="34" charset="0"/>
              </a:rPr>
              <a:t>un'app</a:t>
            </a:r>
            <a:r>
              <a:rPr lang="it-IT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Futura MdCn BT" panose="020B0506020204030203" pitchFamily="34" charset="0"/>
              </a:rPr>
              <a:t> Android basata su MobileNetV2 per riconoscere prodotti da supermercato tramite la fotocamera e annunciarne il nome con sintesi vocale, supportando persone non vedenti.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it-IT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Futura MdCn BT" panose="020B0506020204030203" pitchFamily="34" charset="0"/>
              </a:rPr>
              <a:t>L'app, ottimizzata per dispositivi mobili, facilita la distinzione tra articoli dalla medesima forma ma tipologia o gusto differenti.</a:t>
            </a:r>
          </a:p>
        </p:txBody>
      </p:sp>
      <p:pic>
        <p:nvPicPr>
          <p:cNvPr id="7" name="Immagine 6" descr="Immagine che contiene simbolo, Elementi grafici, logo, Carattere&#10;&#10;Descrizione generata automaticamente">
            <a:extLst>
              <a:ext uri="{FF2B5EF4-FFF2-40B4-BE49-F238E27FC236}">
                <a16:creationId xmlns:a16="http://schemas.microsoft.com/office/drawing/2014/main" id="{9D6688DE-4340-96E0-FD09-308856BC10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556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6042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6008E20-152D-F621-07F7-DDC62023B2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004715"/>
            <a:ext cx="5161280" cy="1402470"/>
          </a:xfrm>
        </p:spPr>
        <p:txBody>
          <a:bodyPr anchor="t">
            <a:noAutofit/>
          </a:bodyPr>
          <a:lstStyle/>
          <a:p>
            <a:r>
              <a:rPr lang="it-IT" sz="4000" dirty="0">
                <a:latin typeface="Futura XBlk BT" panose="020B0903020204020204" pitchFamily="34" charset="0"/>
              </a:rPr>
              <a:t>DATASET</a:t>
            </a:r>
            <a:endParaRPr lang="it-IT" sz="3700" dirty="0">
              <a:latin typeface="Futura XBlk BT" panose="020B0903020204020204" pitchFamily="34" charset="0"/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503BFE4-729B-D9D0-C17B-501E6AF112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5140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3E871D4-5FA6-84D4-38C6-C5B63E6F45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40206" y="1004713"/>
            <a:ext cx="3539611" cy="140246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it-IT" sz="2500" dirty="0">
                <a:solidFill>
                  <a:schemeClr val="tx1">
                    <a:lumMod val="75000"/>
                    <a:lumOff val="25000"/>
                  </a:schemeClr>
                </a:solidFill>
                <a:latin typeface="Futura MdCn BT" panose="020B0506020204030203" pitchFamily="34" charset="0"/>
              </a:rPr>
              <a:t>Video Prodotti Supermercato</a:t>
            </a:r>
          </a:p>
          <a:p>
            <a:pPr>
              <a:lnSpc>
                <a:spcPct val="100000"/>
              </a:lnSpc>
            </a:pPr>
            <a:r>
              <a:rPr lang="it-IT" sz="2500" dirty="0">
                <a:solidFill>
                  <a:schemeClr val="tx1">
                    <a:lumMod val="75000"/>
                    <a:lumOff val="25000"/>
                  </a:schemeClr>
                </a:solidFill>
                <a:latin typeface="Futura MdCn BT" panose="020B0506020204030203" pitchFamily="34" charset="0"/>
              </a:rPr>
              <a:t>Estrazione di Frame dai Video e Creazione del Dataset</a:t>
            </a:r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ACF4E77B-9386-6ADD-B387-CB81A672C36A}"/>
              </a:ext>
            </a:extLst>
          </p:cNvPr>
          <p:cNvSpPr txBox="1">
            <a:spLocks/>
          </p:cNvSpPr>
          <p:nvPr/>
        </p:nvSpPr>
        <p:spPr>
          <a:xfrm>
            <a:off x="7564512" y="1004713"/>
            <a:ext cx="4252450" cy="14024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it-IT" sz="2500" dirty="0">
                <a:solidFill>
                  <a:schemeClr val="tx1">
                    <a:lumMod val="75000"/>
                    <a:lumOff val="25000"/>
                  </a:schemeClr>
                </a:solidFill>
                <a:latin typeface="Futura MdCn BT" panose="020B0506020204030203" pitchFamily="34" charset="0"/>
              </a:rPr>
              <a:t>Caricamento e </a:t>
            </a:r>
            <a:r>
              <a:rPr lang="it-IT" sz="2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Futura MdCn BT" panose="020B0506020204030203" pitchFamily="34" charset="0"/>
              </a:rPr>
              <a:t>Pre</a:t>
            </a:r>
            <a:r>
              <a:rPr lang="it-IT" sz="2500" dirty="0">
                <a:solidFill>
                  <a:schemeClr val="tx1">
                    <a:lumMod val="75000"/>
                    <a:lumOff val="25000"/>
                  </a:schemeClr>
                </a:solidFill>
                <a:latin typeface="Futura MdCn BT" panose="020B0506020204030203" pitchFamily="34" charset="0"/>
              </a:rPr>
              <a:t>-Processing del Dataset</a:t>
            </a:r>
          </a:p>
          <a:p>
            <a:pPr>
              <a:lnSpc>
                <a:spcPct val="100000"/>
              </a:lnSpc>
            </a:pPr>
            <a:r>
              <a:rPr lang="it-IT" sz="2500" dirty="0">
                <a:solidFill>
                  <a:schemeClr val="tx1">
                    <a:lumMod val="75000"/>
                    <a:lumOff val="25000"/>
                  </a:schemeClr>
                </a:solidFill>
                <a:latin typeface="Futura MdCn BT" panose="020B0506020204030203" pitchFamily="34" charset="0"/>
              </a:rPr>
              <a:t>Image </a:t>
            </a:r>
            <a:r>
              <a:rPr lang="it-IT" sz="2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Futura MdCn BT" panose="020B0506020204030203" pitchFamily="34" charset="0"/>
              </a:rPr>
              <a:t>Augmenting</a:t>
            </a:r>
            <a:endParaRPr lang="it-IT" sz="2500" dirty="0">
              <a:solidFill>
                <a:schemeClr val="tx1">
                  <a:lumMod val="75000"/>
                  <a:lumOff val="25000"/>
                </a:schemeClr>
              </a:solidFill>
              <a:latin typeface="Futura MdCn BT" panose="020B0506020204030203" pitchFamily="34" charset="0"/>
            </a:endParaRPr>
          </a:p>
        </p:txBody>
      </p:sp>
      <p:pic>
        <p:nvPicPr>
          <p:cNvPr id="5" name="Immagine 4" descr="Immagine che contiene clipart, cartone animato, Elementi grafici, pixel&#10;&#10;Descrizione generata automaticamente">
            <a:extLst>
              <a:ext uri="{FF2B5EF4-FFF2-40B4-BE49-F238E27FC236}">
                <a16:creationId xmlns:a16="http://schemas.microsoft.com/office/drawing/2014/main" id="{76802FB7-D6CF-1BD4-B0D1-F52F891D0D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0983" y="3287500"/>
            <a:ext cx="2347058" cy="2347058"/>
          </a:xfrm>
          <a:prstGeom prst="rect">
            <a:avLst/>
          </a:prstGeom>
        </p:spPr>
      </p:pic>
      <p:pic>
        <p:nvPicPr>
          <p:cNvPr id="10" name="Immagine 9" descr="Immagine che contiene vestiti, Viso umano, arte&#10;&#10;Descrizione generata automaticamente">
            <a:extLst>
              <a:ext uri="{FF2B5EF4-FFF2-40B4-BE49-F238E27FC236}">
                <a16:creationId xmlns:a16="http://schemas.microsoft.com/office/drawing/2014/main" id="{AFCF7EC3-68FA-0E34-2044-34A1114D76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9214" y="3302027"/>
            <a:ext cx="2347058" cy="2314059"/>
          </a:xfrm>
          <a:prstGeom prst="rect">
            <a:avLst/>
          </a:prstGeom>
        </p:spPr>
      </p:pic>
      <p:pic>
        <p:nvPicPr>
          <p:cNvPr id="12" name="Immagine 11" descr="Immagine che contiene forbici, strumento&#10;&#10;Descrizione generata automaticamente">
            <a:extLst>
              <a:ext uri="{FF2B5EF4-FFF2-40B4-BE49-F238E27FC236}">
                <a16:creationId xmlns:a16="http://schemas.microsoft.com/office/drawing/2014/main" id="{E7C301CC-136D-579E-78E4-4C4BBCFC0B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2750" y="3287499"/>
            <a:ext cx="2347059" cy="2347059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B2BE8D2F-F1C4-60F2-7AD1-47FF03781E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4518" y="3257438"/>
            <a:ext cx="2347059" cy="2347059"/>
          </a:xfrm>
          <a:prstGeom prst="rect">
            <a:avLst/>
          </a:prstGeom>
        </p:spPr>
      </p:pic>
      <p:pic>
        <p:nvPicPr>
          <p:cNvPr id="18" name="Immagine 17" descr="Immagine che contiene nero, oscurità, schermata, bianco e nero&#10;&#10;Descrizione generata automaticamente">
            <a:extLst>
              <a:ext uri="{FF2B5EF4-FFF2-40B4-BE49-F238E27FC236}">
                <a16:creationId xmlns:a16="http://schemas.microsoft.com/office/drawing/2014/main" id="{9799DE6B-32FB-F4D0-6855-3FB9ECEC1AF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5028" y="4234292"/>
            <a:ext cx="694271" cy="449527"/>
          </a:xfrm>
          <a:prstGeom prst="rect">
            <a:avLst/>
          </a:prstGeom>
        </p:spPr>
      </p:pic>
      <p:pic>
        <p:nvPicPr>
          <p:cNvPr id="19" name="Immagine 18" descr="Immagine che contiene nero, oscurità, schermata, bianco e nero&#10;&#10;Descrizione generata automaticamente">
            <a:extLst>
              <a:ext uri="{FF2B5EF4-FFF2-40B4-BE49-F238E27FC236}">
                <a16:creationId xmlns:a16="http://schemas.microsoft.com/office/drawing/2014/main" id="{49781CA9-DD9E-8369-0027-01BB7B0AF7C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8020" y="4234292"/>
            <a:ext cx="694271" cy="449527"/>
          </a:xfrm>
          <a:prstGeom prst="rect">
            <a:avLst/>
          </a:prstGeom>
        </p:spPr>
      </p:pic>
      <p:pic>
        <p:nvPicPr>
          <p:cNvPr id="20" name="Immagine 19" descr="Immagine che contiene nero, oscurità, schermata, bianco e nero&#10;&#10;Descrizione generata automaticamente">
            <a:extLst>
              <a:ext uri="{FF2B5EF4-FFF2-40B4-BE49-F238E27FC236}">
                <a16:creationId xmlns:a16="http://schemas.microsoft.com/office/drawing/2014/main" id="{F0BF21F6-1B33-AC7A-673A-E38A10FAF9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1492" y="4234292"/>
            <a:ext cx="694271" cy="449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633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 descr="Immagine che contiene testo, schermata, cartone animato&#10;&#10;Descrizione generata automaticamente">
            <a:extLst>
              <a:ext uri="{FF2B5EF4-FFF2-40B4-BE49-F238E27FC236}">
                <a16:creationId xmlns:a16="http://schemas.microsoft.com/office/drawing/2014/main" id="{65DDE355-816D-1523-7683-CD65811AA1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321" y="1258716"/>
            <a:ext cx="10449918" cy="3947652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06008E20-152D-F621-07F7-DDC62023B2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004715"/>
            <a:ext cx="5161280" cy="1402470"/>
          </a:xfrm>
        </p:spPr>
        <p:txBody>
          <a:bodyPr anchor="t">
            <a:noAutofit/>
          </a:bodyPr>
          <a:lstStyle/>
          <a:p>
            <a:r>
              <a:rPr lang="it-IT" sz="4000" dirty="0">
                <a:latin typeface="Futura XBlk BT" panose="020B0903020204020204" pitchFamily="34" charset="0"/>
              </a:rPr>
              <a:t>MODELLO</a:t>
            </a:r>
            <a:endParaRPr lang="it-IT" sz="3700" dirty="0">
              <a:latin typeface="Futura XBlk BT" panose="020B0903020204020204" pitchFamily="34" charset="0"/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503BFE4-729B-D9D0-C17B-501E6AF112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5140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3E871D4-5FA6-84D4-38C6-C5B63E6F45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8322" y="5348577"/>
            <a:ext cx="4749577" cy="705714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it-IT" sz="3500" dirty="0">
                <a:solidFill>
                  <a:schemeClr val="tx1">
                    <a:lumMod val="75000"/>
                    <a:lumOff val="25000"/>
                  </a:schemeClr>
                </a:solidFill>
                <a:latin typeface="Futura MdCn BT" panose="020B0506020204030203" pitchFamily="34" charset="0"/>
              </a:rPr>
              <a:t>Design Efficiente per il Deployment su Dispositivi Mobili</a:t>
            </a:r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ACF4E77B-9386-6ADD-B387-CB81A672C36A}"/>
              </a:ext>
            </a:extLst>
          </p:cNvPr>
          <p:cNvSpPr txBox="1">
            <a:spLocks/>
          </p:cNvSpPr>
          <p:nvPr/>
        </p:nvSpPr>
        <p:spPr>
          <a:xfrm>
            <a:off x="7660416" y="1425678"/>
            <a:ext cx="4252450" cy="154655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it-IT" sz="2500" dirty="0" err="1">
                <a:latin typeface="Futura MdCn BT" panose="020B0506020204030203" pitchFamily="34" charset="0"/>
              </a:rPr>
              <a:t>Depthwise</a:t>
            </a:r>
            <a:r>
              <a:rPr lang="it-IT" sz="2500" dirty="0">
                <a:latin typeface="Futura MdCn BT" panose="020B0506020204030203" pitchFamily="34" charset="0"/>
              </a:rPr>
              <a:t> </a:t>
            </a:r>
            <a:r>
              <a:rPr lang="it-IT" sz="2500" dirty="0" err="1">
                <a:latin typeface="Futura MdCn BT" panose="020B0506020204030203" pitchFamily="34" charset="0"/>
              </a:rPr>
              <a:t>Separable</a:t>
            </a:r>
            <a:r>
              <a:rPr lang="it-IT" sz="2500" dirty="0">
                <a:latin typeface="Futura MdCn BT" panose="020B0506020204030203" pitchFamily="34" charset="0"/>
              </a:rPr>
              <a:t> </a:t>
            </a:r>
            <a:r>
              <a:rPr lang="it-IT" sz="2500" dirty="0" err="1">
                <a:latin typeface="Futura MdCn BT" panose="020B0506020204030203" pitchFamily="34" charset="0"/>
              </a:rPr>
              <a:t>Convolutions</a:t>
            </a:r>
            <a:endParaRPr lang="it-IT" sz="2500" dirty="0">
              <a:latin typeface="Futura MdCn BT" panose="020B0506020204030203" pitchFamily="34" charset="0"/>
            </a:endParaRPr>
          </a:p>
          <a:p>
            <a:pPr>
              <a:lnSpc>
                <a:spcPct val="110000"/>
              </a:lnSpc>
            </a:pPr>
            <a:r>
              <a:rPr lang="it-IT" sz="2500" dirty="0">
                <a:latin typeface="Futura MdCn BT" panose="020B0506020204030203" pitchFamily="34" charset="0"/>
              </a:rPr>
              <a:t>Linears </a:t>
            </a:r>
            <a:r>
              <a:rPr lang="it-IT" sz="2500" dirty="0" err="1">
                <a:latin typeface="Futura MdCn BT" panose="020B0506020204030203" pitchFamily="34" charset="0"/>
              </a:rPr>
              <a:t>Bottleneck</a:t>
            </a:r>
            <a:r>
              <a:rPr lang="it-IT" sz="2500" dirty="0">
                <a:latin typeface="Futura MdCn BT" panose="020B0506020204030203" pitchFamily="34" charset="0"/>
              </a:rPr>
              <a:t> </a:t>
            </a:r>
            <a:r>
              <a:rPr lang="it-IT" sz="2500" dirty="0" err="1">
                <a:latin typeface="Futura MdCn BT" panose="020B0506020204030203" pitchFamily="34" charset="0"/>
              </a:rPr>
              <a:t>Layers</a:t>
            </a:r>
            <a:endParaRPr lang="it-IT" sz="2500" dirty="0">
              <a:latin typeface="Futura MdCn BT" panose="020B0506020204030203" pitchFamily="34" charset="0"/>
            </a:endParaRPr>
          </a:p>
          <a:p>
            <a:pPr>
              <a:lnSpc>
                <a:spcPct val="110000"/>
              </a:lnSpc>
            </a:pPr>
            <a:r>
              <a:rPr lang="it-IT" sz="2500" dirty="0" err="1">
                <a:latin typeface="Futura MdCn BT" panose="020B0506020204030203" pitchFamily="34" charset="0"/>
              </a:rPr>
              <a:t>Residuals</a:t>
            </a:r>
            <a:r>
              <a:rPr lang="it-IT" sz="2500" dirty="0">
                <a:latin typeface="Futura MdCn BT" panose="020B0506020204030203" pitchFamily="34" charset="0"/>
              </a:rPr>
              <a:t> Connections</a:t>
            </a:r>
          </a:p>
          <a:p>
            <a:pPr>
              <a:lnSpc>
                <a:spcPct val="110000"/>
              </a:lnSpc>
            </a:pPr>
            <a:endParaRPr lang="it-IT" sz="2500" dirty="0">
              <a:latin typeface="Futura MdCn BT" panose="020B0506020204030203" pitchFamily="34" charset="0"/>
            </a:endParaRPr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C71B9085-7BD5-CAE7-1800-46390D0F3298}"/>
              </a:ext>
            </a:extLst>
          </p:cNvPr>
          <p:cNvSpPr txBox="1">
            <a:spLocks/>
          </p:cNvSpPr>
          <p:nvPr/>
        </p:nvSpPr>
        <p:spPr>
          <a:xfrm>
            <a:off x="6009863" y="5348577"/>
            <a:ext cx="5586976" cy="70571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it-IT" sz="3500" dirty="0">
                <a:solidFill>
                  <a:schemeClr val="tx1">
                    <a:lumMod val="75000"/>
                    <a:lumOff val="25000"/>
                  </a:schemeClr>
                </a:solidFill>
                <a:latin typeface="Futura MdCn BT" panose="020B0506020204030203" pitchFamily="34" charset="0"/>
              </a:rPr>
              <a:t>Training Efficiente per Macchine con Risorse Computazionali Limitate</a:t>
            </a:r>
          </a:p>
        </p:txBody>
      </p:sp>
    </p:spTree>
    <p:extLst>
      <p:ext uri="{BB962C8B-B14F-4D97-AF65-F5344CB8AC3E}">
        <p14:creationId xmlns:p14="http://schemas.microsoft.com/office/powerpoint/2010/main" val="34641843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6008E20-152D-F621-07F7-DDC62023B2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004715"/>
            <a:ext cx="5161280" cy="1402470"/>
          </a:xfrm>
        </p:spPr>
        <p:txBody>
          <a:bodyPr anchor="t">
            <a:noAutofit/>
          </a:bodyPr>
          <a:lstStyle/>
          <a:p>
            <a:r>
              <a:rPr lang="it-IT" sz="4000">
                <a:latin typeface="Futura XBlk BT" panose="020B0903020204020204" pitchFamily="34" charset="0"/>
              </a:rPr>
              <a:t>TRAINING</a:t>
            </a:r>
            <a:endParaRPr lang="it-IT" sz="3700" dirty="0">
              <a:latin typeface="Futura XBlk BT" panose="020B0903020204020204" pitchFamily="34" charset="0"/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503BFE4-729B-D9D0-C17B-501E6AF112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5140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3E871D4-5FA6-84D4-38C6-C5B63E6F45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2262078"/>
            <a:ext cx="4085665" cy="3591207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it-IT" sz="2500">
                <a:solidFill>
                  <a:schemeClr val="tx1">
                    <a:lumMod val="75000"/>
                    <a:lumOff val="25000"/>
                  </a:schemeClr>
                </a:solidFill>
                <a:latin typeface="Futura MdCn BT" panose="020B0506020204030203" pitchFamily="34" charset="0"/>
              </a:rPr>
              <a:t>Fixed Feature Extraction</a:t>
            </a:r>
          </a:p>
          <a:p>
            <a:pPr>
              <a:lnSpc>
                <a:spcPct val="100000"/>
              </a:lnSpc>
            </a:pPr>
            <a:r>
              <a:rPr lang="it-IT" sz="2500">
                <a:solidFill>
                  <a:schemeClr val="tx1">
                    <a:lumMod val="75000"/>
                    <a:lumOff val="25000"/>
                  </a:schemeClr>
                </a:solidFill>
                <a:latin typeface="Futura MdCn BT" panose="020B0506020204030203" pitchFamily="34" charset="0"/>
              </a:rPr>
              <a:t>Fine Tuning</a:t>
            </a:r>
          </a:p>
          <a:p>
            <a:pPr>
              <a:lnSpc>
                <a:spcPct val="100000"/>
              </a:lnSpc>
            </a:pPr>
            <a:r>
              <a:rPr lang="it-IT" sz="2500">
                <a:solidFill>
                  <a:schemeClr val="tx1">
                    <a:lumMod val="75000"/>
                    <a:lumOff val="25000"/>
                  </a:schemeClr>
                </a:solidFill>
                <a:latin typeface="Futura MdCn BT" panose="020B0506020204030203" pitchFamily="34" charset="0"/>
              </a:rPr>
              <a:t>Categorical Crossentropy</a:t>
            </a:r>
          </a:p>
          <a:p>
            <a:pPr>
              <a:lnSpc>
                <a:spcPct val="100000"/>
              </a:lnSpc>
            </a:pPr>
            <a:r>
              <a:rPr lang="it-IT" sz="2500">
                <a:solidFill>
                  <a:schemeClr val="tx1">
                    <a:lumMod val="75000"/>
                    <a:lumOff val="25000"/>
                  </a:schemeClr>
                </a:solidFill>
                <a:latin typeface="Futura MdCn BT" panose="020B0506020204030203" pitchFamily="34" charset="0"/>
              </a:rPr>
              <a:t>Adam</a:t>
            </a:r>
          </a:p>
          <a:p>
            <a:pPr>
              <a:lnSpc>
                <a:spcPct val="100000"/>
              </a:lnSpc>
            </a:pPr>
            <a:r>
              <a:rPr lang="it-IT" sz="2500">
                <a:solidFill>
                  <a:schemeClr val="tx1">
                    <a:lumMod val="75000"/>
                    <a:lumOff val="25000"/>
                  </a:schemeClr>
                </a:solidFill>
                <a:latin typeface="Futura MdCn BT" panose="020B0506020204030203" pitchFamily="34" charset="0"/>
              </a:rPr>
              <a:t>EarlyStopping</a:t>
            </a:r>
          </a:p>
          <a:p>
            <a:pPr>
              <a:lnSpc>
                <a:spcPct val="100000"/>
              </a:lnSpc>
            </a:pPr>
            <a:r>
              <a:rPr lang="it-IT" sz="2500">
                <a:solidFill>
                  <a:schemeClr val="tx1">
                    <a:lumMod val="75000"/>
                    <a:lumOff val="25000"/>
                  </a:schemeClr>
                </a:solidFill>
                <a:latin typeface="Futura MdCn BT" panose="020B0506020204030203" pitchFamily="34" charset="0"/>
              </a:rPr>
              <a:t>ReduceLROnPlateau</a:t>
            </a:r>
          </a:p>
          <a:p>
            <a:pPr>
              <a:lnSpc>
                <a:spcPct val="100000"/>
              </a:lnSpc>
            </a:pPr>
            <a:r>
              <a:rPr lang="it-IT" sz="2500">
                <a:solidFill>
                  <a:schemeClr val="tx1">
                    <a:lumMod val="75000"/>
                    <a:lumOff val="25000"/>
                  </a:schemeClr>
                </a:solidFill>
                <a:latin typeface="Futura MdCn BT" panose="020B0506020204030203" pitchFamily="34" charset="0"/>
              </a:rPr>
              <a:t>Risultati dell’addestramento</a:t>
            </a:r>
            <a:endParaRPr lang="it-IT" sz="2500" dirty="0">
              <a:solidFill>
                <a:schemeClr val="tx1">
                  <a:lumMod val="75000"/>
                  <a:lumOff val="25000"/>
                </a:schemeClr>
              </a:solidFill>
              <a:latin typeface="Futura MdCn BT" panose="020B0506020204030203" pitchFamily="34" charset="0"/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094869D5-12F3-FB7A-6E59-CEF0008193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8805" y="3260981"/>
            <a:ext cx="3902135" cy="2926601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105376A8-7713-F937-E2A4-E0E4AC643F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17654" y="3260980"/>
            <a:ext cx="3902134" cy="2926601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A000F120-3C5D-9D8E-FCD3-F93D0FCE5D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8805" y="502398"/>
            <a:ext cx="3902135" cy="2926601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FCC5314A-76BB-F5EB-0977-5C5C7F2B04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17654" y="502399"/>
            <a:ext cx="3902134" cy="2926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3347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6008E20-152D-F621-07F7-DDC62023B2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004715"/>
            <a:ext cx="5161280" cy="1402470"/>
          </a:xfrm>
        </p:spPr>
        <p:txBody>
          <a:bodyPr anchor="t">
            <a:noAutofit/>
          </a:bodyPr>
          <a:lstStyle/>
          <a:p>
            <a:r>
              <a:rPr lang="it-IT" sz="4000" dirty="0">
                <a:latin typeface="Futura XBlk BT" panose="020B0903020204020204" pitchFamily="34" charset="0"/>
              </a:rPr>
              <a:t>TESTING</a:t>
            </a:r>
            <a:endParaRPr lang="it-IT" sz="3700" dirty="0">
              <a:latin typeface="Futura XBlk BT" panose="020B0903020204020204" pitchFamily="34" charset="0"/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503BFE4-729B-D9D0-C17B-501E6AF112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5140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73E871D4-5FA6-84D4-38C6-C5B63E6F458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62000" y="2407185"/>
                <a:ext cx="5245510" cy="4441403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it-IT" sz="2500" dirty="0">
                    <a:latin typeface="Futura MdCn BT" panose="020B0506020204030203" pitchFamily="34" charset="0"/>
                  </a:rPr>
                  <a:t>Accuratezza </a:t>
                </a:r>
                <a14:m>
                  <m:oMath xmlns:m="http://schemas.openxmlformats.org/officeDocument/2006/math">
                    <m:r>
                      <a:rPr lang="it-IT" sz="2500" b="0" i="0" dirty="0" smtClean="0">
                        <a:latin typeface="Cambria Math" panose="02040503050406030204" pitchFamily="18" charset="0"/>
                      </a:rPr>
                      <m:t>:</m:t>
                    </m:r>
                    <m:f>
                      <m:fPr>
                        <m:ctrlPr>
                          <a:rPr lang="en-US" sz="25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500" i="1" dirty="0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sz="2500" i="1" dirty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500" i="1" dirty="0">
                            <a:latin typeface="Cambria Math" panose="02040503050406030204" pitchFamily="18" charset="0"/>
                          </a:rPr>
                          <m:t>𝑇𝑁</m:t>
                        </m:r>
                      </m:num>
                      <m:den>
                        <m:r>
                          <a:rPr lang="en-US" sz="2500" i="1" dirty="0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sz="2500" i="1" dirty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500" i="1" dirty="0">
                            <a:latin typeface="Cambria Math" panose="02040503050406030204" pitchFamily="18" charset="0"/>
                          </a:rPr>
                          <m:t>𝑇𝑁</m:t>
                        </m:r>
                        <m:r>
                          <a:rPr lang="en-US" sz="2500" i="1" dirty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500" i="1" dirty="0">
                            <a:latin typeface="Cambria Math" panose="02040503050406030204" pitchFamily="18" charset="0"/>
                          </a:rPr>
                          <m:t>𝐹𝑃</m:t>
                        </m:r>
                        <m:r>
                          <a:rPr lang="en-US" sz="2500" i="1" dirty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500" i="1" dirty="0">
                            <a:latin typeface="Cambria Math" panose="02040503050406030204" pitchFamily="18" charset="0"/>
                          </a:rPr>
                          <m:t>𝐹𝑁</m:t>
                        </m:r>
                      </m:den>
                    </m:f>
                    <m:r>
                      <a:rPr lang="en-US" sz="2500" i="1" dirty="0" smtClean="0">
                        <a:latin typeface="Cambria Math" panose="02040503050406030204" pitchFamily="18" charset="0"/>
                      </a:rPr>
                      <m:t>​ </m:t>
                    </m:r>
                  </m:oMath>
                </a14:m>
                <a:r>
                  <a:rPr lang="it-IT" sz="2500" dirty="0">
                    <a:latin typeface="Futura MdCn BT" panose="020B0506020204030203" pitchFamily="34" charset="0"/>
                  </a:rPr>
                  <a:t>=  97,69%</a:t>
                </a:r>
              </a:p>
              <a:p>
                <a:pPr>
                  <a:lnSpc>
                    <a:spcPct val="100000"/>
                  </a:lnSpc>
                </a:pPr>
                <a:r>
                  <a:rPr lang="it-IT" sz="2500" dirty="0">
                    <a:latin typeface="Futura MdCn BT" panose="020B0506020204030203" pitchFamily="34" charset="0"/>
                  </a:rPr>
                  <a:t>Precisione 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5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500" i="1" dirty="0">
                            <a:latin typeface="Cambria Math" panose="02040503050406030204" pitchFamily="18" charset="0"/>
                          </a:rPr>
                          <m:t>𝑇𝑃</m:t>
                        </m:r>
                      </m:num>
                      <m:den>
                        <m:r>
                          <a:rPr lang="en-US" sz="2500" i="1" dirty="0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it-IT" sz="2500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500" i="1" dirty="0">
                            <a:latin typeface="Cambria Math" panose="02040503050406030204" pitchFamily="18" charset="0"/>
                          </a:rPr>
                          <m:t>𝐹𝑃</m:t>
                        </m:r>
                      </m:den>
                    </m:f>
                    <m:r>
                      <a:rPr lang="en-US" sz="25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sz="2500" dirty="0">
                    <a:latin typeface="Futura MdCn BT" panose="020B0506020204030203" pitchFamily="34" charset="0"/>
                  </a:rPr>
                  <a:t>= 98%</a:t>
                </a:r>
              </a:p>
              <a:p>
                <a:pPr>
                  <a:lnSpc>
                    <a:spcPct val="100000"/>
                  </a:lnSpc>
                </a:pPr>
                <a:r>
                  <a:rPr lang="it-IT" sz="2500" dirty="0">
                    <a:latin typeface="Futura MdCn BT" panose="020B0506020204030203" pitchFamily="34" charset="0"/>
                  </a:rPr>
                  <a:t>Recall 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5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500" i="1" dirty="0">
                            <a:latin typeface="Cambria Math" panose="02040503050406030204" pitchFamily="18" charset="0"/>
                          </a:rPr>
                          <m:t>𝑇𝑃</m:t>
                        </m:r>
                      </m:num>
                      <m:den>
                        <m:r>
                          <a:rPr lang="en-US" sz="2500" i="1" dirty="0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sz="2500" i="1" dirty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500" i="1" dirty="0">
                            <a:latin typeface="Cambria Math" panose="02040503050406030204" pitchFamily="18" charset="0"/>
                          </a:rPr>
                          <m:t>𝐹𝑁</m:t>
                        </m:r>
                      </m:den>
                    </m:f>
                    <m:r>
                      <a:rPr lang="en-US" sz="2500" i="1" dirty="0" smtClean="0">
                        <a:latin typeface="Cambria Math" panose="02040503050406030204" pitchFamily="18" charset="0"/>
                      </a:rPr>
                      <m:t>​</m:t>
                    </m:r>
                    <m:r>
                      <a:rPr lang="it-IT" sz="2500" b="0" i="0" dirty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it-IT" sz="2500" dirty="0">
                    <a:latin typeface="Futura MdCn BT" panose="020B0506020204030203" pitchFamily="34" charset="0"/>
                  </a:rPr>
                  <a:t> 98%</a:t>
                </a:r>
              </a:p>
              <a:p>
                <a:pPr>
                  <a:lnSpc>
                    <a:spcPct val="100000"/>
                  </a:lnSpc>
                </a:pPr>
                <a:r>
                  <a:rPr lang="it-IT" sz="2500" dirty="0">
                    <a:latin typeface="Futura MdCn BT" panose="020B0506020204030203" pitchFamily="34" charset="0"/>
                  </a:rPr>
                  <a:t>F1-Score : </a:t>
                </a:r>
                <a14:m>
                  <m:oMath xmlns:m="http://schemas.openxmlformats.org/officeDocument/2006/math">
                    <m:r>
                      <a:rPr lang="it-IT" sz="2500" b="0" i="0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it-IT" sz="2500" b="0" i="1" dirty="0" smtClean="0">
                        <a:latin typeface="Cambria Math" panose="02040503050406030204" pitchFamily="18" charset="0"/>
                      </a:rPr>
                      <m:t>∗</m:t>
                    </m:r>
                    <m:f>
                      <m:fPr>
                        <m:ctrlPr>
                          <a:rPr lang="en-US" sz="25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2500" b="0" i="1" dirty="0" smtClean="0">
                            <a:latin typeface="Cambria Math" panose="02040503050406030204" pitchFamily="18" charset="0"/>
                          </a:rPr>
                          <m:t>𝑃𝑟𝑒𝑐𝑖𝑠𝑖𝑜𝑛</m:t>
                        </m:r>
                        <m:r>
                          <a:rPr lang="it-IT" sz="2500" b="0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it-IT" sz="2500" b="0" i="1" dirty="0" smtClean="0">
                            <a:latin typeface="Cambria Math" panose="02040503050406030204" pitchFamily="18" charset="0"/>
                          </a:rPr>
                          <m:t>𝑅𝑒𝑐𝑎𝑙𝑙</m:t>
                        </m:r>
                      </m:num>
                      <m:den>
                        <m:r>
                          <a:rPr lang="it-IT" sz="2500" b="0" i="1" dirty="0" smtClean="0">
                            <a:latin typeface="Cambria Math" panose="02040503050406030204" pitchFamily="18" charset="0"/>
                          </a:rPr>
                          <m:t>𝑃𝑟𝑒𝑐𝑖𝑠𝑖𝑜𝑛</m:t>
                        </m:r>
                        <m:r>
                          <a:rPr lang="it-IT" sz="2500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it-IT" sz="2500" b="0" i="1" dirty="0" smtClean="0">
                            <a:latin typeface="Cambria Math" panose="02040503050406030204" pitchFamily="18" charset="0"/>
                          </a:rPr>
                          <m:t>𝑅𝑒𝑐𝑎𝑙𝑙</m:t>
                        </m:r>
                      </m:den>
                    </m:f>
                    <m:r>
                      <a:rPr lang="en-US" sz="2500" i="1" dirty="0" smtClean="0">
                        <a:latin typeface="Cambria Math" panose="02040503050406030204" pitchFamily="18" charset="0"/>
                      </a:rPr>
                      <m:t>​</m:t>
                    </m:r>
                    <m:r>
                      <a:rPr lang="it-IT" sz="2500" b="0" i="0" dirty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it-IT" sz="2500" dirty="0">
                    <a:latin typeface="Futura MdCn BT" panose="020B0506020204030203" pitchFamily="34" charset="0"/>
                  </a:rPr>
                  <a:t> 98%</a:t>
                </a:r>
              </a:p>
              <a:p>
                <a:pPr>
                  <a:lnSpc>
                    <a:spcPct val="100000"/>
                  </a:lnSpc>
                </a:pPr>
                <a:r>
                  <a:rPr lang="it-IT" sz="2500" dirty="0">
                    <a:latin typeface="Futura MdCn BT" panose="020B0506020204030203" pitchFamily="34" charset="0"/>
                  </a:rPr>
                  <a:t>Matrice di Confusione</a:t>
                </a:r>
              </a:p>
              <a:p>
                <a:pPr>
                  <a:lnSpc>
                    <a:spcPct val="100000"/>
                  </a:lnSpc>
                </a:pPr>
                <a:endParaRPr lang="it-IT" sz="2500" dirty="0">
                  <a:latin typeface="Futura MdCn BT" panose="020B0506020204030203" pitchFamily="34" charset="0"/>
                </a:endParaRPr>
              </a:p>
            </p:txBody>
          </p:sp>
        </mc:Choice>
        <mc:Fallback xmlns="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73E871D4-5FA6-84D4-38C6-C5B63E6F458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62000" y="2407185"/>
                <a:ext cx="5245510" cy="4441403"/>
              </a:xfrm>
              <a:blipFill>
                <a:blip r:embed="rId2"/>
                <a:stretch>
                  <a:fillRect l="-162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magine 4">
            <a:extLst>
              <a:ext uri="{FF2B5EF4-FFF2-40B4-BE49-F238E27FC236}">
                <a16:creationId xmlns:a16="http://schemas.microsoft.com/office/drawing/2014/main" id="{0594AE03-9677-3531-D176-9703F4C3DC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20076" y="320042"/>
            <a:ext cx="6217916" cy="6217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0121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F9C5126-BE2E-C27E-373A-6F512267CB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138036"/>
            <a:ext cx="4085665" cy="520636"/>
          </a:xfrm>
        </p:spPr>
        <p:txBody>
          <a:bodyPr anchor="t">
            <a:normAutofit fontScale="90000"/>
          </a:bodyPr>
          <a:lstStyle/>
          <a:p>
            <a:r>
              <a:rPr lang="it-IT" sz="3200" dirty="0">
                <a:latin typeface="Futura XBlk BT" panose="020B0903020204020204" pitchFamily="34" charset="0"/>
              </a:rPr>
              <a:t>GRAD-CAM</a:t>
            </a:r>
          </a:p>
        </p:txBody>
      </p:sp>
      <p:cxnSp>
        <p:nvCxnSpPr>
          <p:cNvPr id="399" name="Straight Connector 398">
            <a:extLst>
              <a:ext uri="{FF2B5EF4-FFF2-40B4-BE49-F238E27FC236}">
                <a16:creationId xmlns:a16="http://schemas.microsoft.com/office/drawing/2014/main" id="{1503BFE4-729B-D9D0-C17B-501E6AF112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5140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CC91CD6E-7B6B-FF4B-36AB-320086A627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35844" y="1844"/>
            <a:ext cx="6856156" cy="6856156"/>
          </a:xfrm>
        </p:spPr>
      </p:pic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56951364-0438-C092-F21B-6349A0CA88EA}"/>
              </a:ext>
            </a:extLst>
          </p:cNvPr>
          <p:cNvSpPr txBox="1">
            <a:spLocks/>
          </p:cNvSpPr>
          <p:nvPr/>
        </p:nvSpPr>
        <p:spPr>
          <a:xfrm>
            <a:off x="762000" y="2123768"/>
            <a:ext cx="4085665" cy="40186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it-IT" sz="2500" dirty="0">
              <a:latin typeface="Futura MdCn BT" panose="020B0506020204030203" pitchFamily="34" charset="0"/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CD04BB35-63F1-F32F-3B52-6B29CCCF8979}"/>
              </a:ext>
            </a:extLst>
          </p:cNvPr>
          <p:cNvSpPr txBox="1"/>
          <p:nvPr/>
        </p:nvSpPr>
        <p:spPr>
          <a:xfrm>
            <a:off x="762001" y="1925561"/>
            <a:ext cx="4573844" cy="43242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Futura MdCn BT" panose="020B0506020204030203" pitchFamily="34" charset="0"/>
              </a:rPr>
              <a:t>Gradient-weighted</a:t>
            </a:r>
            <a:r>
              <a:rPr lang="it-IT" sz="2500" dirty="0">
                <a:solidFill>
                  <a:schemeClr val="tx1">
                    <a:lumMod val="85000"/>
                    <a:lumOff val="15000"/>
                  </a:schemeClr>
                </a:solidFill>
                <a:latin typeface="Futura MdCn BT" panose="020B0506020204030203" pitchFamily="34" charset="0"/>
              </a:rPr>
              <a:t> Class </a:t>
            </a:r>
            <a:r>
              <a:rPr lang="it-IT" sz="2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Futura MdCn BT" panose="020B0506020204030203" pitchFamily="34" charset="0"/>
              </a:rPr>
              <a:t>Activation</a:t>
            </a:r>
            <a:r>
              <a:rPr lang="it-IT" sz="2500" dirty="0">
                <a:solidFill>
                  <a:schemeClr val="tx1">
                    <a:lumMod val="85000"/>
                    <a:lumOff val="15000"/>
                  </a:schemeClr>
                </a:solidFill>
                <a:latin typeface="Futura MdCn BT" panose="020B0506020204030203" pitchFamily="34" charset="0"/>
              </a:rPr>
              <a:t> </a:t>
            </a:r>
            <a:r>
              <a:rPr lang="it-IT" sz="2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Futura MdCn BT" panose="020B0506020204030203" pitchFamily="34" charset="0"/>
              </a:rPr>
              <a:t>Map</a:t>
            </a:r>
            <a:r>
              <a:rPr lang="it-IT" sz="2500" dirty="0">
                <a:solidFill>
                  <a:schemeClr val="tx1">
                    <a:lumMod val="85000"/>
                    <a:lumOff val="15000"/>
                  </a:schemeClr>
                </a:solidFill>
                <a:latin typeface="Futura MdCn BT" panose="020B0506020204030203" pitchFamily="34" charset="0"/>
              </a:rPr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500" dirty="0">
                <a:solidFill>
                  <a:schemeClr val="tx1">
                    <a:lumMod val="85000"/>
                    <a:lumOff val="15000"/>
                  </a:schemeClr>
                </a:solidFill>
                <a:latin typeface="Futura MdCn BT" panose="020B0506020204030203" pitchFamily="34" charset="0"/>
              </a:rPr>
              <a:t>Predizione ed estrazione delle Feature Maps da ogni Layer osservato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500" dirty="0">
                <a:solidFill>
                  <a:schemeClr val="tx1">
                    <a:lumMod val="85000"/>
                    <a:lumOff val="15000"/>
                  </a:schemeClr>
                </a:solidFill>
                <a:latin typeface="Futura MdCn BT" panose="020B0506020204030203" pitchFamily="34" charset="0"/>
              </a:rPr>
              <a:t>Calcolo dei gradienti di ogni Feature </a:t>
            </a:r>
            <a:r>
              <a:rPr lang="it-IT" sz="2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Futura MdCn BT" panose="020B0506020204030203" pitchFamily="34" charset="0"/>
              </a:rPr>
              <a:t>Map</a:t>
            </a:r>
            <a:endParaRPr lang="it-IT" sz="2500" dirty="0">
              <a:solidFill>
                <a:schemeClr val="tx1">
                  <a:lumMod val="85000"/>
                  <a:lumOff val="15000"/>
                </a:schemeClr>
              </a:solidFill>
              <a:latin typeface="Futura MdCn BT" panose="020B050602020403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500" dirty="0">
                <a:solidFill>
                  <a:schemeClr val="tx1">
                    <a:lumMod val="85000"/>
                    <a:lumOff val="15000"/>
                  </a:schemeClr>
                </a:solidFill>
                <a:latin typeface="Futura MdCn BT" panose="020B0506020204030203" pitchFamily="34" charset="0"/>
              </a:rPr>
              <a:t>Global </a:t>
            </a:r>
            <a:r>
              <a:rPr lang="it-IT" sz="2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Futura MdCn BT" panose="020B0506020204030203" pitchFamily="34" charset="0"/>
              </a:rPr>
              <a:t>Average</a:t>
            </a:r>
            <a:r>
              <a:rPr lang="it-IT" sz="2500" dirty="0">
                <a:solidFill>
                  <a:schemeClr val="tx1">
                    <a:lumMod val="85000"/>
                    <a:lumOff val="15000"/>
                  </a:schemeClr>
                </a:solidFill>
                <a:latin typeface="Futura MdCn BT" panose="020B0506020204030203" pitchFamily="34" charset="0"/>
              </a:rPr>
              <a:t> Pooling sui gradienti per ogni feature </a:t>
            </a:r>
            <a:r>
              <a:rPr lang="it-IT" sz="2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Futura MdCn BT" panose="020B0506020204030203" pitchFamily="34" charset="0"/>
              </a:rPr>
              <a:t>map</a:t>
            </a:r>
            <a:endParaRPr lang="it-IT" sz="2500" dirty="0">
              <a:solidFill>
                <a:schemeClr val="tx1">
                  <a:lumMod val="85000"/>
                  <a:lumOff val="15000"/>
                </a:schemeClr>
              </a:solidFill>
              <a:latin typeface="Futura MdCn BT" panose="020B050602020403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500" dirty="0">
                <a:solidFill>
                  <a:schemeClr val="tx1">
                    <a:lumMod val="85000"/>
                    <a:lumOff val="15000"/>
                  </a:schemeClr>
                </a:solidFill>
                <a:latin typeface="Futura MdCn BT" panose="020B0506020204030203" pitchFamily="34" charset="0"/>
              </a:rPr>
              <a:t>Generazione della </a:t>
            </a:r>
            <a:r>
              <a:rPr lang="it-IT" sz="2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Futura MdCn BT" panose="020B0506020204030203" pitchFamily="34" charset="0"/>
              </a:rPr>
              <a:t>Heatmap</a:t>
            </a:r>
            <a:r>
              <a:rPr lang="it-IT" sz="2500" dirty="0">
                <a:solidFill>
                  <a:schemeClr val="tx1">
                    <a:lumMod val="85000"/>
                    <a:lumOff val="15000"/>
                  </a:schemeClr>
                </a:solidFill>
                <a:latin typeface="Futura MdCn BT" panose="020B0506020204030203" pitchFamily="34" charset="0"/>
              </a:rPr>
              <a:t> combinando le Feature Maps ponderate secondo i pesi appena ottenuti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500" dirty="0">
                <a:solidFill>
                  <a:schemeClr val="tx1">
                    <a:lumMod val="85000"/>
                    <a:lumOff val="15000"/>
                  </a:schemeClr>
                </a:solidFill>
                <a:latin typeface="Futura MdCn BT" panose="020B0506020204030203" pitchFamily="34" charset="0"/>
              </a:rPr>
              <a:t>Normalizzazione e visualizzazione</a:t>
            </a:r>
          </a:p>
        </p:txBody>
      </p:sp>
    </p:spTree>
    <p:extLst>
      <p:ext uri="{BB962C8B-B14F-4D97-AF65-F5344CB8AC3E}">
        <p14:creationId xmlns:p14="http://schemas.microsoft.com/office/powerpoint/2010/main" val="15210079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2051919-AA79-3E70-EE95-E964242BBC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138036"/>
            <a:ext cx="4085665" cy="1402470"/>
          </a:xfrm>
        </p:spPr>
        <p:txBody>
          <a:bodyPr anchor="t">
            <a:normAutofit/>
          </a:bodyPr>
          <a:lstStyle/>
          <a:p>
            <a:r>
              <a:rPr lang="it-IT" sz="3200">
                <a:latin typeface="Futura XBlk BT" panose="020B0903020204020204" pitchFamily="34" charset="0"/>
              </a:rPr>
              <a:t>CONVERSIONE MODELLO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503BFE4-729B-D9D0-C17B-501E6AF112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5140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8E4B623-6F74-A308-1B74-685AEB9F18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2288843"/>
            <a:ext cx="3328737" cy="1810593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it-IT" sz="2500" dirty="0">
                <a:solidFill>
                  <a:schemeClr val="tx1">
                    <a:lumMod val="75000"/>
                    <a:lumOff val="25000"/>
                  </a:schemeClr>
                </a:solidFill>
                <a:latin typeface="Futura MdCn BT" panose="020B0506020204030203" pitchFamily="34" charset="0"/>
              </a:rPr>
              <a:t>Conversione modello in </a:t>
            </a:r>
            <a:r>
              <a:rPr lang="it-IT" sz="2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Futura MdCn BT" panose="020B0506020204030203" pitchFamily="34" charset="0"/>
              </a:rPr>
              <a:t>TensorFlow</a:t>
            </a:r>
            <a:r>
              <a:rPr lang="it-IT" sz="2500" dirty="0">
                <a:solidFill>
                  <a:schemeClr val="tx1">
                    <a:lumMod val="75000"/>
                    <a:lumOff val="25000"/>
                  </a:schemeClr>
                </a:solidFill>
                <a:latin typeface="Futura MdCn BT" panose="020B0506020204030203" pitchFamily="34" charset="0"/>
              </a:rPr>
              <a:t> Lite</a:t>
            </a:r>
          </a:p>
          <a:p>
            <a:pPr>
              <a:lnSpc>
                <a:spcPct val="100000"/>
              </a:lnSpc>
            </a:pPr>
            <a:r>
              <a:rPr lang="it-IT" sz="2500" dirty="0">
                <a:solidFill>
                  <a:schemeClr val="tx1">
                    <a:lumMod val="75000"/>
                    <a:lumOff val="25000"/>
                  </a:schemeClr>
                </a:solidFill>
                <a:latin typeface="Futura MdCn BT" panose="020B0506020204030203" pitchFamily="34" charset="0"/>
              </a:rPr>
              <a:t>Quantizzazione</a:t>
            </a:r>
          </a:p>
          <a:p>
            <a:pPr>
              <a:lnSpc>
                <a:spcPct val="100000"/>
              </a:lnSpc>
            </a:pPr>
            <a:r>
              <a:rPr lang="it-IT" sz="2500" dirty="0">
                <a:solidFill>
                  <a:schemeClr val="tx1">
                    <a:lumMod val="75000"/>
                    <a:lumOff val="25000"/>
                  </a:schemeClr>
                </a:solidFill>
                <a:latin typeface="Futura MdCn BT" panose="020B0506020204030203" pitchFamily="34" charset="0"/>
              </a:rPr>
              <a:t>Testing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158F2D31-9B10-73C2-8E27-BA1BBC315A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92617" y="1896053"/>
            <a:ext cx="4406766" cy="4406766"/>
          </a:xfrm>
          <a:prstGeom prst="rect">
            <a:avLst/>
          </a:prstGeom>
        </p:spPr>
      </p:pic>
      <p:pic>
        <p:nvPicPr>
          <p:cNvPr id="1026" name="Picture 2" descr="Quantizzazione (elettronica) - Wikipedia">
            <a:extLst>
              <a:ext uri="{FF2B5EF4-FFF2-40B4-BE49-F238E27FC236}">
                <a16:creationId xmlns:a16="http://schemas.microsoft.com/office/drawing/2014/main" id="{7F08B32A-8D7E-03C5-BCA2-8AB014D22D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140" y="4267762"/>
            <a:ext cx="2847358" cy="1719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magine 7" descr="Immagine che contiene testo, schermata, Carattere, design&#10;&#10;Descrizione generata automaticamente">
            <a:extLst>
              <a:ext uri="{FF2B5EF4-FFF2-40B4-BE49-F238E27FC236}">
                <a16:creationId xmlns:a16="http://schemas.microsoft.com/office/drawing/2014/main" id="{A6CCA9DD-9538-A431-2381-BCB854E92C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9502" y="179612"/>
            <a:ext cx="3656146" cy="6498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7465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6008E20-152D-F621-07F7-DDC62023B2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004715"/>
            <a:ext cx="5161280" cy="1402470"/>
          </a:xfrm>
        </p:spPr>
        <p:txBody>
          <a:bodyPr anchor="t">
            <a:noAutofit/>
          </a:bodyPr>
          <a:lstStyle/>
          <a:p>
            <a:r>
              <a:rPr lang="it-IT" sz="3700" dirty="0">
                <a:latin typeface="Futura XBlk BT" panose="020B0903020204020204" pitchFamily="34" charset="0"/>
              </a:rPr>
              <a:t>DEPLOYEMENT SU ANDROID STUDIO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503BFE4-729B-D9D0-C17B-501E6AF112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5140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3E871D4-5FA6-84D4-38C6-C5B63E6F45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2192594"/>
            <a:ext cx="4085665" cy="3949789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it-IT" sz="2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Futura MdCn BT" panose="020B0506020204030203" pitchFamily="34" charset="0"/>
              </a:rPr>
              <a:t>CameraX</a:t>
            </a:r>
            <a:endParaRPr lang="it-IT" sz="2500" dirty="0">
              <a:solidFill>
                <a:schemeClr val="tx1">
                  <a:lumMod val="75000"/>
                  <a:lumOff val="25000"/>
                </a:schemeClr>
              </a:solidFill>
              <a:latin typeface="Futura MdCn BT" panose="020B0506020204030203" pitchFamily="34" charset="0"/>
            </a:endParaRPr>
          </a:p>
          <a:p>
            <a:pPr>
              <a:lnSpc>
                <a:spcPct val="100000"/>
              </a:lnSpc>
            </a:pPr>
            <a:r>
              <a:rPr lang="it-IT" sz="2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Futura MdCn BT" panose="020B0506020204030203" pitchFamily="34" charset="0"/>
              </a:rPr>
              <a:t>Kotlin</a:t>
            </a:r>
            <a:endParaRPr lang="it-IT" sz="2500" dirty="0">
              <a:solidFill>
                <a:schemeClr val="tx1">
                  <a:lumMod val="75000"/>
                  <a:lumOff val="25000"/>
                </a:schemeClr>
              </a:solidFill>
              <a:latin typeface="Futura MdCn BT" panose="020B0506020204030203" pitchFamily="34" charset="0"/>
            </a:endParaRPr>
          </a:p>
          <a:p>
            <a:pPr>
              <a:lnSpc>
                <a:spcPct val="100000"/>
              </a:lnSpc>
            </a:pPr>
            <a:r>
              <a:rPr lang="it-IT" sz="2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Futura MdCn BT" panose="020B0506020204030203" pitchFamily="34" charset="0"/>
              </a:rPr>
              <a:t>Gestures</a:t>
            </a:r>
            <a:endParaRPr lang="it-IT" sz="2500" dirty="0">
              <a:solidFill>
                <a:schemeClr val="tx1">
                  <a:lumMod val="75000"/>
                  <a:lumOff val="25000"/>
                </a:schemeClr>
              </a:solidFill>
              <a:latin typeface="Futura MdCn BT" panose="020B0506020204030203" pitchFamily="34" charset="0"/>
            </a:endParaRPr>
          </a:p>
          <a:p>
            <a:pPr>
              <a:lnSpc>
                <a:spcPct val="100000"/>
              </a:lnSpc>
            </a:pPr>
            <a:r>
              <a:rPr lang="it-IT" sz="2500" dirty="0">
                <a:solidFill>
                  <a:schemeClr val="tx1">
                    <a:lumMod val="75000"/>
                    <a:lumOff val="25000"/>
                  </a:schemeClr>
                </a:solidFill>
                <a:latin typeface="Futura MdCn BT" panose="020B0506020204030203" pitchFamily="34" charset="0"/>
              </a:rPr>
              <a:t>Integrazione TF e Android Studio</a:t>
            </a:r>
          </a:p>
          <a:p>
            <a:pPr lvl="1">
              <a:lnSpc>
                <a:spcPct val="100000"/>
              </a:lnSpc>
            </a:pPr>
            <a:r>
              <a:rPr lang="it-IT" sz="2500" dirty="0">
                <a:solidFill>
                  <a:schemeClr val="tx1">
                    <a:lumMod val="75000"/>
                    <a:lumOff val="25000"/>
                  </a:schemeClr>
                </a:solidFill>
                <a:latin typeface="Futura MdCn BT" panose="020B0506020204030203" pitchFamily="34" charset="0"/>
              </a:rPr>
              <a:t>Importazione del Modello</a:t>
            </a:r>
          </a:p>
          <a:p>
            <a:pPr lvl="1">
              <a:lnSpc>
                <a:spcPct val="100000"/>
              </a:lnSpc>
            </a:pPr>
            <a:r>
              <a:rPr lang="it-IT" sz="2500" dirty="0">
                <a:solidFill>
                  <a:schemeClr val="tx1">
                    <a:lumMod val="75000"/>
                    <a:lumOff val="25000"/>
                  </a:schemeClr>
                </a:solidFill>
                <a:latin typeface="Futura MdCn BT" panose="020B0506020204030203" pitchFamily="34" charset="0"/>
              </a:rPr>
              <a:t>Configurazione delle Dipendenze </a:t>
            </a:r>
            <a:r>
              <a:rPr lang="it-IT" sz="2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Futura MdCn BT" panose="020B0506020204030203" pitchFamily="34" charset="0"/>
              </a:rPr>
              <a:t>Gradle</a:t>
            </a:r>
            <a:endParaRPr lang="it-IT" sz="2500" dirty="0">
              <a:solidFill>
                <a:schemeClr val="tx1">
                  <a:lumMod val="75000"/>
                  <a:lumOff val="25000"/>
                </a:schemeClr>
              </a:solidFill>
              <a:latin typeface="Futura MdCn BT" panose="020B0506020204030203" pitchFamily="34" charset="0"/>
            </a:endParaRPr>
          </a:p>
          <a:p>
            <a:pPr lvl="1">
              <a:lnSpc>
                <a:spcPct val="100000"/>
              </a:lnSpc>
            </a:pPr>
            <a:r>
              <a:rPr lang="it-IT" sz="2500" dirty="0">
                <a:solidFill>
                  <a:schemeClr val="tx1">
                    <a:lumMod val="75000"/>
                    <a:lumOff val="25000"/>
                  </a:schemeClr>
                </a:solidFill>
                <a:latin typeface="Futura MdCn BT" panose="020B0506020204030203" pitchFamily="34" charset="0"/>
              </a:rPr>
              <a:t>Interfaccia Utente</a:t>
            </a:r>
          </a:p>
          <a:p>
            <a:pPr lvl="1">
              <a:lnSpc>
                <a:spcPct val="100000"/>
              </a:lnSpc>
            </a:pPr>
            <a:r>
              <a:rPr lang="it-IT" sz="2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Futura MdCn BT" panose="020B0506020204030203" pitchFamily="34" charset="0"/>
              </a:rPr>
              <a:t>Pre</a:t>
            </a:r>
            <a:r>
              <a:rPr lang="it-IT" sz="2500" dirty="0">
                <a:solidFill>
                  <a:schemeClr val="tx1">
                    <a:lumMod val="75000"/>
                    <a:lumOff val="25000"/>
                  </a:schemeClr>
                </a:solidFill>
                <a:latin typeface="Futura MdCn BT" panose="020B0506020204030203" pitchFamily="34" charset="0"/>
              </a:rPr>
              <a:t>-processing e Inferenza</a:t>
            </a:r>
          </a:p>
        </p:txBody>
      </p:sp>
      <p:pic>
        <p:nvPicPr>
          <p:cNvPr id="5" name="Immagine 4" descr="Immagine che contiene frutto, mela, clipart, creatività&#10;&#10;Descrizione generata automaticamente">
            <a:extLst>
              <a:ext uri="{FF2B5EF4-FFF2-40B4-BE49-F238E27FC236}">
                <a16:creationId xmlns:a16="http://schemas.microsoft.com/office/drawing/2014/main" id="{6F98B8F1-9880-1DE2-E991-767864B0E8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1365" y="1705950"/>
            <a:ext cx="2175170" cy="2175170"/>
          </a:xfrm>
          <a:prstGeom prst="rect">
            <a:avLst/>
          </a:prstGeom>
        </p:spPr>
      </p:pic>
      <p:pic>
        <p:nvPicPr>
          <p:cNvPr id="9" name="Immagine 8" descr="Immagine che contiene testo, bottiglia, persona, interno&#10;&#10;Descrizione generata automaticamente">
            <a:extLst>
              <a:ext uri="{FF2B5EF4-FFF2-40B4-BE49-F238E27FC236}">
                <a16:creationId xmlns:a16="http://schemas.microsoft.com/office/drawing/2014/main" id="{F0373E14-B73A-AFE0-D573-49AD572878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0427" y="-137652"/>
            <a:ext cx="3673595" cy="6858000"/>
          </a:xfrm>
          <a:prstGeom prst="rect">
            <a:avLst/>
          </a:prstGeom>
        </p:spPr>
      </p:pic>
      <p:pic>
        <p:nvPicPr>
          <p:cNvPr id="11" name="Immagine 10" descr="Immagine che contiene testo, cerchio, schermata, Carattere&#10;&#10;Descrizione generata automaticamente">
            <a:extLst>
              <a:ext uri="{FF2B5EF4-FFF2-40B4-BE49-F238E27FC236}">
                <a16:creationId xmlns:a16="http://schemas.microsoft.com/office/drawing/2014/main" id="{B3CA7318-D134-2C20-B9AB-49217EA957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7706" y="4254595"/>
            <a:ext cx="3406470" cy="2300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63047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Personalizzato 2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61A25"/>
      </a:accent1>
      <a:accent2>
        <a:srgbClr val="E61A25"/>
      </a:accent2>
      <a:accent3>
        <a:srgbClr val="E61A25"/>
      </a:accent3>
      <a:accent4>
        <a:srgbClr val="E61A25"/>
      </a:accent4>
      <a:accent5>
        <a:srgbClr val="E61A25"/>
      </a:accent5>
      <a:accent6>
        <a:srgbClr val="E61A25"/>
      </a:accent6>
      <a:hlink>
        <a:srgbClr val="2998E3"/>
      </a:hlink>
      <a:folHlink>
        <a:srgbClr val="7F723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525" row="1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0B0A4D11-6140-4BCF-8BC2-7BDE56A01B2A}">
  <we:reference id="wa200005566" version="3.0.0.2" store="it-IT" storeType="OMEX"/>
  <we:alternateReferences>
    <we:reference id="wa200005566" version="3.0.0.2" store="wa200005566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393</TotalTime>
  <Words>318</Words>
  <Application>Microsoft Office PowerPoint</Application>
  <PresentationFormat>Widescreen</PresentationFormat>
  <Paragraphs>59</Paragraphs>
  <Slides>11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7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11</vt:i4>
      </vt:variant>
    </vt:vector>
  </HeadingPairs>
  <TitlesOfParts>
    <vt:vector size="19" baseType="lpstr">
      <vt:lpstr>Aptos</vt:lpstr>
      <vt:lpstr>Aptos Display</vt:lpstr>
      <vt:lpstr>Arial</vt:lpstr>
      <vt:lpstr>Cambria Math</vt:lpstr>
      <vt:lpstr>Futura Bk BT</vt:lpstr>
      <vt:lpstr>Futura MdCn BT</vt:lpstr>
      <vt:lpstr>Futura XBlk BT</vt:lpstr>
      <vt:lpstr>Tema di Office</vt:lpstr>
      <vt:lpstr>BLINDSHOP</vt:lpstr>
      <vt:lpstr>INTRODUZIONE</vt:lpstr>
      <vt:lpstr>DATASET</vt:lpstr>
      <vt:lpstr>MODELLO</vt:lpstr>
      <vt:lpstr>TRAINING</vt:lpstr>
      <vt:lpstr>TESTING</vt:lpstr>
      <vt:lpstr>GRAD-CAM</vt:lpstr>
      <vt:lpstr>CONVERSIONE MODELLO</vt:lpstr>
      <vt:lpstr>DEPLOYEMENT SU ANDROID STUDIO</vt:lpstr>
      <vt:lpstr>CONCLUSIONE</vt:lpstr>
      <vt:lpstr>GRAZIE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Andrea Berti - andrea.berti13@studio.unibo.it</dc:creator>
  <cp:lastModifiedBy>Andrea Berti - andrea.berti13@studio.unibo.it</cp:lastModifiedBy>
  <cp:revision>9</cp:revision>
  <dcterms:created xsi:type="dcterms:W3CDTF">2024-09-14T08:39:49Z</dcterms:created>
  <dcterms:modified xsi:type="dcterms:W3CDTF">2024-09-17T12:33:19Z</dcterms:modified>
</cp:coreProperties>
</file>